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8397A-307A-45A2-B7E5-369378559AF1}" type="datetimeFigureOut">
              <a:rPr lang="es-ES" smtClean="0"/>
              <a:t>19/08/2013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C288-C94B-408E-BAA2-70F6C91459A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8397A-307A-45A2-B7E5-369378559AF1}" type="datetimeFigureOut">
              <a:rPr lang="es-ES" smtClean="0"/>
              <a:t>19/08/2013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C288-C94B-408E-BAA2-70F6C91459A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8397A-307A-45A2-B7E5-369378559AF1}" type="datetimeFigureOut">
              <a:rPr lang="es-ES" smtClean="0"/>
              <a:t>19/08/2013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C288-C94B-408E-BAA2-70F6C91459A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8397A-307A-45A2-B7E5-369378559AF1}" type="datetimeFigureOut">
              <a:rPr lang="es-ES" smtClean="0"/>
              <a:t>19/08/2013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C288-C94B-408E-BAA2-70F6C91459A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8397A-307A-45A2-B7E5-369378559AF1}" type="datetimeFigureOut">
              <a:rPr lang="es-ES" smtClean="0"/>
              <a:t>19/08/2013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C288-C94B-408E-BAA2-70F6C91459A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8397A-307A-45A2-B7E5-369378559AF1}" type="datetimeFigureOut">
              <a:rPr lang="es-ES" smtClean="0"/>
              <a:t>19/08/2013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C288-C94B-408E-BAA2-70F6C91459A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8397A-307A-45A2-B7E5-369378559AF1}" type="datetimeFigureOut">
              <a:rPr lang="es-ES" smtClean="0"/>
              <a:t>19/08/2013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C288-C94B-408E-BAA2-70F6C91459A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8397A-307A-45A2-B7E5-369378559AF1}" type="datetimeFigureOut">
              <a:rPr lang="es-ES" smtClean="0"/>
              <a:t>19/08/2013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C288-C94B-408E-BAA2-70F6C91459A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8397A-307A-45A2-B7E5-369378559AF1}" type="datetimeFigureOut">
              <a:rPr lang="es-ES" smtClean="0"/>
              <a:t>19/08/2013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C288-C94B-408E-BAA2-70F6C91459A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8397A-307A-45A2-B7E5-369378559AF1}" type="datetimeFigureOut">
              <a:rPr lang="es-ES" smtClean="0"/>
              <a:t>19/08/2013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C288-C94B-408E-BAA2-70F6C91459A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8397A-307A-45A2-B7E5-369378559AF1}" type="datetimeFigureOut">
              <a:rPr lang="es-ES" smtClean="0"/>
              <a:t>19/08/2013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C288-C94B-408E-BAA2-70F6C91459A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8397A-307A-45A2-B7E5-369378559AF1}" type="datetimeFigureOut">
              <a:rPr lang="es-ES" smtClean="0"/>
              <a:t>19/08/2013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0C288-C94B-408E-BAA2-70F6C91459AF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214290"/>
            <a:ext cx="7772400" cy="1470025"/>
          </a:xfrm>
        </p:spPr>
        <p:txBody>
          <a:bodyPr/>
          <a:lstStyle/>
          <a:p>
            <a:r>
              <a:rPr lang="es-ES" dirty="0" smtClean="0"/>
              <a:t>ESTRUCTURA DEL CROMOSOMA</a:t>
            </a:r>
            <a:endParaRPr lang="es-ES" dirty="0"/>
          </a:p>
        </p:txBody>
      </p:sp>
      <p:sp>
        <p:nvSpPr>
          <p:cNvPr id="4" name="Text Box 37"/>
          <p:cNvSpPr txBox="1">
            <a:spLocks noChangeArrowheads="1"/>
          </p:cNvSpPr>
          <p:nvPr/>
        </p:nvSpPr>
        <p:spPr bwMode="auto">
          <a:xfrm>
            <a:off x="539750" y="1700213"/>
            <a:ext cx="824865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sz="2000">
                <a:latin typeface="Arial" pitchFamily="34" charset="0"/>
                <a:cs typeface="Arial" pitchFamily="34" charset="0"/>
              </a:rPr>
              <a:t>En las </a:t>
            </a:r>
            <a:r>
              <a:rPr lang="es-ES_tradnl" sz="2000" b="1">
                <a:latin typeface="Arial" pitchFamily="34" charset="0"/>
                <a:cs typeface="Arial" pitchFamily="34" charset="0"/>
              </a:rPr>
              <a:t>células eucariotas </a:t>
            </a:r>
            <a:r>
              <a:rPr lang="es-ES_tradnl" sz="2000">
                <a:latin typeface="Arial" pitchFamily="34" charset="0"/>
                <a:cs typeface="Arial" pitchFamily="34" charset="0"/>
              </a:rPr>
              <a:t>el ADN se encuentra compartimentado en el núcleo en forma de numerosas moléculas lineales, que junto con determinadas proteínas, forman la </a:t>
            </a:r>
            <a:r>
              <a:rPr lang="es-ES_tradnl" sz="2000" b="1">
                <a:latin typeface="Arial" pitchFamily="34" charset="0"/>
                <a:cs typeface="Arial" pitchFamily="34" charset="0"/>
              </a:rPr>
              <a:t>cromatina. </a:t>
            </a:r>
            <a:r>
              <a:rPr lang="es-ES_tradnl" sz="2000">
                <a:latin typeface="Arial" pitchFamily="34" charset="0"/>
                <a:cs typeface="Arial" pitchFamily="34" charset="0"/>
              </a:rPr>
              <a:t>Cuando la célula entra en división, la cromatina se condensa formando los </a:t>
            </a:r>
            <a:r>
              <a:rPr lang="es-ES_tradnl" sz="2000" b="1">
                <a:latin typeface="Arial" pitchFamily="34" charset="0"/>
                <a:cs typeface="Arial" pitchFamily="34" charset="0"/>
              </a:rPr>
              <a:t>cromosomas.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187624" y="4357694"/>
            <a:ext cx="2884310" cy="83099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s-ES" dirty="0">
                <a:latin typeface="Arial"/>
                <a:cs typeface="Arial"/>
              </a:rPr>
              <a:t>ESTRUCTURA </a:t>
            </a:r>
            <a:br>
              <a:rPr lang="es-ES" dirty="0">
                <a:latin typeface="Arial"/>
                <a:cs typeface="Arial"/>
              </a:rPr>
            </a:br>
            <a:r>
              <a:rPr lang="es-ES" dirty="0">
                <a:latin typeface="Arial"/>
                <a:cs typeface="Arial"/>
              </a:rPr>
              <a:t>DEL CROMOSOMA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786314" y="4357694"/>
            <a:ext cx="2500330" cy="83099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s-ES" dirty="0">
                <a:latin typeface="Arial"/>
                <a:cs typeface="Arial"/>
              </a:rPr>
              <a:t>TIPOS DE CROMOSOMAS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1 Imagen" descr="estruc_cromosoma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2225" y="1557338"/>
            <a:ext cx="2098675" cy="420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1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919538" y="6381750"/>
            <a:ext cx="431800" cy="431800"/>
          </a:xfrm>
          <a:prstGeom prst="actionButtonBeginning">
            <a:avLst/>
          </a:prstGeom>
          <a:solidFill>
            <a:srgbClr val="92D050"/>
          </a:solidFill>
          <a:ln w="25560">
            <a:solidFill>
              <a:srgbClr val="00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20"/>
          <p:cNvSpPr txBox="1">
            <a:spLocks noChangeArrowheads="1"/>
          </p:cNvSpPr>
          <p:nvPr/>
        </p:nvSpPr>
        <p:spPr bwMode="auto">
          <a:xfrm>
            <a:off x="4356100" y="6450013"/>
            <a:ext cx="2447925" cy="309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ES" sz="1400" b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Volver al menú inicial</a:t>
            </a:r>
          </a:p>
        </p:txBody>
      </p:sp>
      <p:sp>
        <p:nvSpPr>
          <p:cNvPr id="7" name="4 CuadroTexto"/>
          <p:cNvSpPr txBox="1">
            <a:spLocks noChangeArrowheads="1"/>
          </p:cNvSpPr>
          <p:nvPr/>
        </p:nvSpPr>
        <p:spPr bwMode="auto">
          <a:xfrm>
            <a:off x="684213" y="692150"/>
            <a:ext cx="5111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Estructura del cromosoma</a:t>
            </a:r>
          </a:p>
        </p:txBody>
      </p:sp>
      <p:sp>
        <p:nvSpPr>
          <p:cNvPr id="8" name="7 CuadroTexto"/>
          <p:cNvSpPr txBox="1">
            <a:spLocks noChangeArrowheads="1"/>
          </p:cNvSpPr>
          <p:nvPr/>
        </p:nvSpPr>
        <p:spPr bwMode="auto">
          <a:xfrm>
            <a:off x="4500563" y="1906588"/>
            <a:ext cx="15113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800">
                <a:latin typeface="Arial" pitchFamily="34" charset="0"/>
                <a:cs typeface="Arial" pitchFamily="34" charset="0"/>
              </a:rPr>
              <a:t>Brazo corto</a:t>
            </a:r>
          </a:p>
        </p:txBody>
      </p:sp>
      <p:sp>
        <p:nvSpPr>
          <p:cNvPr id="9" name="Text Box 37"/>
          <p:cNvSpPr txBox="1">
            <a:spLocks noChangeArrowheads="1"/>
          </p:cNvSpPr>
          <p:nvPr/>
        </p:nvSpPr>
        <p:spPr bwMode="auto">
          <a:xfrm>
            <a:off x="468313" y="1700213"/>
            <a:ext cx="338296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_tradnl" sz="200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2000">
                <a:latin typeface="Arial" pitchFamily="34" charset="0"/>
                <a:cs typeface="Arial" pitchFamily="34" charset="0"/>
              </a:rPr>
              <a:t>Un cromosoma tiene dos </a:t>
            </a:r>
            <a:r>
              <a:rPr lang="es-ES_tradnl" sz="200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brazos</a:t>
            </a:r>
            <a:r>
              <a:rPr lang="es-ES_tradnl" sz="2000">
                <a:latin typeface="Arial" pitchFamily="34" charset="0"/>
                <a:cs typeface="Arial" pitchFamily="34" charset="0"/>
              </a:rPr>
              <a:t> separados por un </a:t>
            </a:r>
            <a:r>
              <a:rPr lang="es-ES_tradnl" sz="200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centrómero</a:t>
            </a:r>
            <a:r>
              <a:rPr lang="es-ES_tradnl" sz="200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0" name="Text Box 37"/>
          <p:cNvSpPr txBox="1">
            <a:spLocks noChangeArrowheads="1"/>
          </p:cNvSpPr>
          <p:nvPr/>
        </p:nvSpPr>
        <p:spPr bwMode="auto">
          <a:xfrm>
            <a:off x="250825" y="3286125"/>
            <a:ext cx="40719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_tradnl" sz="200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2000">
                <a:latin typeface="Arial" pitchFamily="34" charset="0"/>
                <a:cs typeface="Arial" pitchFamily="34" charset="0"/>
              </a:rPr>
              <a:t>Los extremos de los brazos se llaman </a:t>
            </a:r>
            <a:r>
              <a:rPr lang="es-ES_tradnl" sz="200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telómeros</a:t>
            </a:r>
            <a:r>
              <a:rPr lang="es-ES_tradnl" sz="2000"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11" name="Text Box 37"/>
          <p:cNvSpPr txBox="1">
            <a:spLocks noChangeArrowheads="1"/>
          </p:cNvSpPr>
          <p:nvPr/>
        </p:nvSpPr>
        <p:spPr bwMode="auto">
          <a:xfrm>
            <a:off x="250825" y="4521200"/>
            <a:ext cx="44291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_tradnl" sz="200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2000">
                <a:latin typeface="Arial" pitchFamily="34" charset="0"/>
                <a:cs typeface="Arial" pitchFamily="34" charset="0"/>
              </a:rPr>
              <a:t>Los brazos se encuentran divididos en dos, cada una de las partes se conoce como </a:t>
            </a:r>
            <a:r>
              <a:rPr lang="es-ES_tradnl" sz="200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cromátida</a:t>
            </a:r>
            <a:r>
              <a:rPr lang="es-ES_tradnl" sz="2000">
                <a:latin typeface="Arial" pitchFamily="34" charset="0"/>
                <a:cs typeface="Arial" pitchFamily="34" charset="0"/>
              </a:rPr>
              <a:t>.</a:t>
            </a:r>
          </a:p>
        </p:txBody>
      </p:sp>
      <p:grpSp>
        <p:nvGrpSpPr>
          <p:cNvPr id="12" name="22 Grupo"/>
          <p:cNvGrpSpPr>
            <a:grpSpLocks/>
          </p:cNvGrpSpPr>
          <p:nvPr/>
        </p:nvGrpSpPr>
        <p:grpSpPr bwMode="auto">
          <a:xfrm>
            <a:off x="6015038" y="1619250"/>
            <a:ext cx="644525" cy="1017588"/>
            <a:chOff x="5929322" y="999314"/>
            <a:chExt cx="643736" cy="1144596"/>
          </a:xfrm>
        </p:grpSpPr>
        <p:cxnSp>
          <p:nvCxnSpPr>
            <p:cNvPr id="13" name="12 Conector recto"/>
            <p:cNvCxnSpPr/>
            <p:nvPr/>
          </p:nvCxnSpPr>
          <p:spPr>
            <a:xfrm rot="5400000">
              <a:off x="5359603" y="1570819"/>
              <a:ext cx="1141024" cy="158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Conector recto"/>
            <p:cNvCxnSpPr/>
            <p:nvPr/>
          </p:nvCxnSpPr>
          <p:spPr>
            <a:xfrm>
              <a:off x="5930907" y="999314"/>
              <a:ext cx="428100" cy="178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14 Conector recto"/>
            <p:cNvCxnSpPr/>
            <p:nvPr/>
          </p:nvCxnSpPr>
          <p:spPr>
            <a:xfrm>
              <a:off x="5930907" y="2142124"/>
              <a:ext cx="642151" cy="178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15 CuadroTexto"/>
          <p:cNvSpPr txBox="1">
            <a:spLocks noChangeArrowheads="1"/>
          </p:cNvSpPr>
          <p:nvPr/>
        </p:nvSpPr>
        <p:spPr bwMode="auto">
          <a:xfrm>
            <a:off x="4572000" y="3995738"/>
            <a:ext cx="15128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800">
                <a:latin typeface="Arial" pitchFamily="34" charset="0"/>
                <a:cs typeface="Arial" pitchFamily="34" charset="0"/>
              </a:rPr>
              <a:t>Brazo largo</a:t>
            </a:r>
          </a:p>
        </p:txBody>
      </p:sp>
      <p:grpSp>
        <p:nvGrpSpPr>
          <p:cNvPr id="17" name="23 Grupo"/>
          <p:cNvGrpSpPr>
            <a:grpSpLocks/>
          </p:cNvGrpSpPr>
          <p:nvPr/>
        </p:nvGrpSpPr>
        <p:grpSpPr bwMode="auto">
          <a:xfrm>
            <a:off x="6016625" y="2852738"/>
            <a:ext cx="642938" cy="2720975"/>
            <a:chOff x="5715008" y="2500306"/>
            <a:chExt cx="642942" cy="3073422"/>
          </a:xfrm>
        </p:grpSpPr>
        <p:cxnSp>
          <p:nvCxnSpPr>
            <p:cNvPr id="18" name="17 Conector recto"/>
            <p:cNvCxnSpPr/>
            <p:nvPr/>
          </p:nvCxnSpPr>
          <p:spPr>
            <a:xfrm rot="5400000">
              <a:off x="4180884" y="4036222"/>
              <a:ext cx="3069836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18 Conector recto"/>
            <p:cNvCxnSpPr/>
            <p:nvPr/>
          </p:nvCxnSpPr>
          <p:spPr>
            <a:xfrm>
              <a:off x="5715008" y="2500306"/>
              <a:ext cx="428628" cy="17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>
              <a:off x="5715008" y="5571934"/>
              <a:ext cx="642942" cy="1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20 CuadroTexto"/>
          <p:cNvSpPr txBox="1">
            <a:spLocks noChangeArrowheads="1"/>
          </p:cNvSpPr>
          <p:nvPr/>
        </p:nvSpPr>
        <p:spPr bwMode="auto">
          <a:xfrm>
            <a:off x="7524750" y="981075"/>
            <a:ext cx="14398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800">
                <a:latin typeface="Arial" pitchFamily="34" charset="0"/>
                <a:cs typeface="Arial" pitchFamily="34" charset="0"/>
              </a:rPr>
              <a:t>Telómero</a:t>
            </a:r>
          </a:p>
        </p:txBody>
      </p:sp>
      <p:cxnSp>
        <p:nvCxnSpPr>
          <p:cNvPr id="22" name="21 Conector recto"/>
          <p:cNvCxnSpPr/>
          <p:nvPr/>
        </p:nvCxnSpPr>
        <p:spPr>
          <a:xfrm flipH="1">
            <a:off x="8101013" y="1349375"/>
            <a:ext cx="1587" cy="2174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CuadroTexto"/>
          <p:cNvSpPr txBox="1">
            <a:spLocks noChangeArrowheads="1"/>
          </p:cNvSpPr>
          <p:nvPr/>
        </p:nvSpPr>
        <p:spPr bwMode="auto">
          <a:xfrm>
            <a:off x="4645025" y="2492375"/>
            <a:ext cx="1857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800">
                <a:latin typeface="Arial" pitchFamily="34" charset="0"/>
                <a:cs typeface="Arial" pitchFamily="34" charset="0"/>
              </a:rPr>
              <a:t>Centrómero</a:t>
            </a:r>
          </a:p>
        </p:txBody>
      </p:sp>
      <p:cxnSp>
        <p:nvCxnSpPr>
          <p:cNvPr id="24" name="23 Conector recto"/>
          <p:cNvCxnSpPr/>
          <p:nvPr/>
        </p:nvCxnSpPr>
        <p:spPr>
          <a:xfrm>
            <a:off x="6156325" y="2760663"/>
            <a:ext cx="115252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CuadroTexto"/>
          <p:cNvSpPr txBox="1">
            <a:spLocks noChangeArrowheads="1"/>
          </p:cNvSpPr>
          <p:nvPr/>
        </p:nvSpPr>
        <p:spPr bwMode="auto">
          <a:xfrm>
            <a:off x="6804025" y="5876925"/>
            <a:ext cx="1857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800">
                <a:latin typeface="Arial" pitchFamily="34" charset="0"/>
                <a:cs typeface="Arial" pitchFamily="34" charset="0"/>
              </a:rPr>
              <a:t>Cromátidas</a:t>
            </a:r>
          </a:p>
        </p:txBody>
      </p:sp>
      <p:grpSp>
        <p:nvGrpSpPr>
          <p:cNvPr id="26" name="36 Grupo"/>
          <p:cNvGrpSpPr>
            <a:grpSpLocks/>
          </p:cNvGrpSpPr>
          <p:nvPr/>
        </p:nvGrpSpPr>
        <p:grpSpPr bwMode="auto">
          <a:xfrm>
            <a:off x="7000875" y="5157788"/>
            <a:ext cx="857250" cy="628650"/>
            <a:chOff x="7000892" y="4857760"/>
            <a:chExt cx="857256" cy="928694"/>
          </a:xfrm>
        </p:grpSpPr>
        <p:cxnSp>
          <p:nvCxnSpPr>
            <p:cNvPr id="27" name="26 Conector recto"/>
            <p:cNvCxnSpPr/>
            <p:nvPr/>
          </p:nvCxnSpPr>
          <p:spPr>
            <a:xfrm rot="5400000">
              <a:off x="7250925" y="5179231"/>
              <a:ext cx="928694" cy="28575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Conector recto"/>
            <p:cNvCxnSpPr/>
            <p:nvPr/>
          </p:nvCxnSpPr>
          <p:spPr>
            <a:xfrm rot="16200000" flipH="1">
              <a:off x="6822297" y="5036355"/>
              <a:ext cx="928694" cy="57150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8" grpId="0"/>
      <p:bldP spid="9" grpId="0"/>
      <p:bldP spid="10" grpId="0"/>
      <p:bldP spid="11" grpId="0"/>
      <p:bldP spid="16" grpId="0"/>
      <p:bldP spid="21" grpId="0"/>
      <p:bldP spid="23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24 Grupo"/>
          <p:cNvGrpSpPr>
            <a:grpSpLocks/>
          </p:cNvGrpSpPr>
          <p:nvPr/>
        </p:nvGrpSpPr>
        <p:grpSpPr bwMode="auto">
          <a:xfrm>
            <a:off x="190500" y="2000250"/>
            <a:ext cx="2095500" cy="4021138"/>
            <a:chOff x="190490" y="2000240"/>
            <a:chExt cx="2095494" cy="4020525"/>
          </a:xfrm>
        </p:grpSpPr>
        <p:pic>
          <p:nvPicPr>
            <p:cNvPr id="5" name="1 Imagen" descr="tipos_crom.jpg"/>
            <p:cNvPicPr>
              <a:picLocks noChangeAspect="1"/>
            </p:cNvPicPr>
            <p:nvPr/>
          </p:nvPicPr>
          <p:blipFill>
            <a:blip r:embed="rId2"/>
            <a:srcRect l="822" t="17130" r="76122" b="38824"/>
            <a:stretch>
              <a:fillRect/>
            </a:stretch>
          </p:blipFill>
          <p:spPr bwMode="auto">
            <a:xfrm>
              <a:off x="214282" y="4643446"/>
              <a:ext cx="2071702" cy="13318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6" name="17 Grupo"/>
            <p:cNvGrpSpPr>
              <a:grpSpLocks/>
            </p:cNvGrpSpPr>
            <p:nvPr/>
          </p:nvGrpSpPr>
          <p:grpSpPr bwMode="auto">
            <a:xfrm>
              <a:off x="190490" y="2000240"/>
              <a:ext cx="2077238" cy="4020525"/>
              <a:chOff x="142844" y="2214554"/>
              <a:chExt cx="2077238" cy="4038406"/>
            </a:xfrm>
          </p:grpSpPr>
          <p:sp>
            <p:nvSpPr>
              <p:cNvPr id="7" name="9 CuadroTexto"/>
              <p:cNvSpPr txBox="1">
                <a:spLocks noChangeArrowheads="1"/>
              </p:cNvSpPr>
              <p:nvPr/>
            </p:nvSpPr>
            <p:spPr bwMode="auto">
              <a:xfrm>
                <a:off x="142844" y="2214554"/>
                <a:ext cx="2071702" cy="338554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/>
                <a:r>
                  <a:rPr lang="es-ES" sz="1600" b="1">
                    <a:latin typeface="Arial" pitchFamily="34" charset="0"/>
                    <a:cs typeface="Arial" pitchFamily="34" charset="0"/>
                  </a:rPr>
                  <a:t>METACÉNTRICO</a:t>
                </a:r>
                <a:endParaRPr lang="es-ES" sz="18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" name="10 CuadroTexto"/>
              <p:cNvSpPr txBox="1">
                <a:spLocks noChangeArrowheads="1"/>
              </p:cNvSpPr>
              <p:nvPr/>
            </p:nvSpPr>
            <p:spPr bwMode="auto">
              <a:xfrm>
                <a:off x="142844" y="2571744"/>
                <a:ext cx="2077238" cy="368121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s-ES" sz="1800">
                    <a:latin typeface="Arial" pitchFamily="34" charset="0"/>
                    <a:cs typeface="Arial" pitchFamily="34" charset="0"/>
                  </a:rPr>
                  <a:t>El</a:t>
                </a:r>
                <a:r>
                  <a:rPr lang="es-ES" sz="1800">
                    <a:solidFill>
                      <a:srgbClr val="008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s-ES" sz="1800">
                    <a:latin typeface="Arial" pitchFamily="34" charset="0"/>
                    <a:cs typeface="Arial" pitchFamily="34" charset="0"/>
                  </a:rPr>
                  <a:t>centrómero esta en la mitad del cromosoma y los dos brazos tienen la misma longitud.</a:t>
                </a:r>
              </a:p>
              <a:p>
                <a:endParaRPr lang="es-ES" sz="2000">
                  <a:latin typeface="Arial" pitchFamily="34" charset="0"/>
                  <a:cs typeface="Arial" pitchFamily="34" charset="0"/>
                </a:endParaRPr>
              </a:p>
              <a:p>
                <a:endParaRPr lang="es-ES" sz="2000">
                  <a:latin typeface="Arial" pitchFamily="34" charset="0"/>
                  <a:cs typeface="Arial" pitchFamily="34" charset="0"/>
                </a:endParaRPr>
              </a:p>
              <a:p>
                <a:endParaRPr lang="es-ES" sz="2000">
                  <a:latin typeface="Arial" pitchFamily="34" charset="0"/>
                  <a:cs typeface="Arial" pitchFamily="34" charset="0"/>
                </a:endParaRPr>
              </a:p>
              <a:p>
                <a:endParaRPr lang="es-ES" sz="2000">
                  <a:latin typeface="Arial" pitchFamily="34" charset="0"/>
                  <a:cs typeface="Arial" pitchFamily="34" charset="0"/>
                </a:endParaRPr>
              </a:p>
              <a:p>
                <a:endParaRPr lang="es-ES" sz="2000">
                  <a:latin typeface="Arial" pitchFamily="34" charset="0"/>
                  <a:cs typeface="Arial" pitchFamily="34" charset="0"/>
                </a:endParaRPr>
              </a:p>
              <a:p>
                <a:endParaRPr lang="es-E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9" name="23 Grupo"/>
          <p:cNvGrpSpPr>
            <a:grpSpLocks/>
          </p:cNvGrpSpPr>
          <p:nvPr/>
        </p:nvGrpSpPr>
        <p:grpSpPr bwMode="auto">
          <a:xfrm>
            <a:off x="2309813" y="2000250"/>
            <a:ext cx="2357437" cy="4067175"/>
            <a:chOff x="2309807" y="2000240"/>
            <a:chExt cx="2357454" cy="4066471"/>
          </a:xfrm>
        </p:grpSpPr>
        <p:pic>
          <p:nvPicPr>
            <p:cNvPr id="10" name="1 Imagen" descr="tipos_crom.jpg"/>
            <p:cNvPicPr>
              <a:picLocks noChangeAspect="1"/>
            </p:cNvPicPr>
            <p:nvPr/>
          </p:nvPicPr>
          <p:blipFill>
            <a:blip r:embed="rId2"/>
            <a:srcRect l="27173" t="17130" r="51418" b="36378"/>
            <a:stretch>
              <a:fillRect/>
            </a:stretch>
          </p:blipFill>
          <p:spPr bwMode="auto">
            <a:xfrm>
              <a:off x="2428860" y="4500570"/>
              <a:ext cx="2143140" cy="15661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1" name="18 Grupo"/>
            <p:cNvGrpSpPr>
              <a:grpSpLocks/>
            </p:cNvGrpSpPr>
            <p:nvPr/>
          </p:nvGrpSpPr>
          <p:grpSpPr bwMode="auto">
            <a:xfrm>
              <a:off x="2309807" y="2000240"/>
              <a:ext cx="2357454" cy="4020521"/>
              <a:chOff x="2428860" y="2214554"/>
              <a:chExt cx="2357454" cy="4020521"/>
            </a:xfrm>
          </p:grpSpPr>
          <p:sp>
            <p:nvSpPr>
              <p:cNvPr id="12" name="11 CuadroTexto"/>
              <p:cNvSpPr txBox="1">
                <a:spLocks noChangeArrowheads="1"/>
              </p:cNvSpPr>
              <p:nvPr/>
            </p:nvSpPr>
            <p:spPr bwMode="auto">
              <a:xfrm>
                <a:off x="2428860" y="2214554"/>
                <a:ext cx="2357454" cy="338554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/>
                <a:r>
                  <a:rPr lang="es-ES" sz="1600" b="1">
                    <a:latin typeface="Arial" pitchFamily="34" charset="0"/>
                    <a:cs typeface="Arial" pitchFamily="34" charset="0"/>
                  </a:rPr>
                  <a:t>SUBMETACÉNTRICO</a:t>
                </a:r>
              </a:p>
            </p:txBody>
          </p:sp>
          <p:sp>
            <p:nvSpPr>
              <p:cNvPr id="13" name="12 CuadroTexto"/>
              <p:cNvSpPr txBox="1">
                <a:spLocks noChangeArrowheads="1"/>
              </p:cNvSpPr>
              <p:nvPr/>
            </p:nvSpPr>
            <p:spPr bwMode="auto">
              <a:xfrm>
                <a:off x="2428860" y="2571744"/>
                <a:ext cx="2334212" cy="366333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s-ES" sz="1800">
                    <a:latin typeface="Arial" pitchFamily="34" charset="0"/>
                    <a:cs typeface="Arial" pitchFamily="34" charset="0"/>
                  </a:rPr>
                  <a:t>La longitud de un brazo es mayor que la del otro. En la división toman aspecto de L al ser arrastrados.</a:t>
                </a:r>
              </a:p>
              <a:p>
                <a:pPr>
                  <a:buFont typeface="Arial" pitchFamily="34" charset="0"/>
                  <a:buChar char="•"/>
                </a:pPr>
                <a:endParaRPr lang="es-ES" sz="2000">
                  <a:latin typeface="Arial" pitchFamily="34" charset="0"/>
                  <a:cs typeface="Arial" pitchFamily="34" charset="0"/>
                </a:endParaRPr>
              </a:p>
              <a:p>
                <a:pPr>
                  <a:buFont typeface="Arial" pitchFamily="34" charset="0"/>
                  <a:buChar char="•"/>
                </a:pPr>
                <a:endParaRPr lang="es-ES" sz="2000">
                  <a:latin typeface="Arial" pitchFamily="34" charset="0"/>
                  <a:cs typeface="Arial" pitchFamily="34" charset="0"/>
                </a:endParaRPr>
              </a:p>
              <a:p>
                <a:pPr>
                  <a:buFont typeface="Arial" pitchFamily="34" charset="0"/>
                  <a:buChar char="•"/>
                </a:pPr>
                <a:endParaRPr lang="es-ES" sz="2000">
                  <a:latin typeface="Arial" pitchFamily="34" charset="0"/>
                  <a:cs typeface="Arial" pitchFamily="34" charset="0"/>
                </a:endParaRPr>
              </a:p>
              <a:p>
                <a:pPr>
                  <a:buFont typeface="Arial" pitchFamily="34" charset="0"/>
                  <a:buChar char="•"/>
                </a:pPr>
                <a:endParaRPr lang="es-ES" sz="2000">
                  <a:latin typeface="Arial" pitchFamily="34" charset="0"/>
                  <a:cs typeface="Arial" pitchFamily="34" charset="0"/>
                </a:endParaRPr>
              </a:p>
              <a:p>
                <a:pPr>
                  <a:buFont typeface="Arial" pitchFamily="34" charset="0"/>
                  <a:buChar char="•"/>
                </a:pPr>
                <a:endParaRPr lang="es-ES" sz="2000">
                  <a:latin typeface="Arial" pitchFamily="34" charset="0"/>
                  <a:cs typeface="Arial" pitchFamily="34" charset="0"/>
                </a:endParaRPr>
              </a:p>
              <a:p>
                <a:pPr>
                  <a:buFont typeface="Arial" pitchFamily="34" charset="0"/>
                  <a:buChar char="•"/>
                </a:pPr>
                <a:endParaRPr lang="es-E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4" name="22 Grupo"/>
          <p:cNvGrpSpPr>
            <a:grpSpLocks/>
          </p:cNvGrpSpPr>
          <p:nvPr/>
        </p:nvGrpSpPr>
        <p:grpSpPr bwMode="auto">
          <a:xfrm>
            <a:off x="4714875" y="2000250"/>
            <a:ext cx="2160588" cy="4265613"/>
            <a:chOff x="4714876" y="2000240"/>
            <a:chExt cx="2161396" cy="4265869"/>
          </a:xfrm>
        </p:grpSpPr>
        <p:pic>
          <p:nvPicPr>
            <p:cNvPr id="15" name="1 Imagen" descr="tipos_crom.jpg"/>
            <p:cNvPicPr>
              <a:picLocks noChangeAspect="1"/>
            </p:cNvPicPr>
            <p:nvPr/>
          </p:nvPicPr>
          <p:blipFill>
            <a:blip r:embed="rId2"/>
            <a:srcRect l="54346" t="17130" r="28362" b="33931"/>
            <a:stretch>
              <a:fillRect/>
            </a:stretch>
          </p:blipFill>
          <p:spPr bwMode="auto">
            <a:xfrm>
              <a:off x="4786314" y="4429132"/>
              <a:ext cx="1928826" cy="18369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6" name="19 Grupo"/>
            <p:cNvGrpSpPr>
              <a:grpSpLocks/>
            </p:cNvGrpSpPr>
            <p:nvPr/>
          </p:nvGrpSpPr>
          <p:grpSpPr bwMode="auto">
            <a:xfrm>
              <a:off x="4714876" y="2000240"/>
              <a:ext cx="2161396" cy="4021279"/>
              <a:chOff x="4857752" y="2214554"/>
              <a:chExt cx="2161396" cy="4021279"/>
            </a:xfrm>
          </p:grpSpPr>
          <p:sp>
            <p:nvSpPr>
              <p:cNvPr id="17" name="13 CuadroTexto"/>
              <p:cNvSpPr txBox="1">
                <a:spLocks noChangeArrowheads="1"/>
              </p:cNvSpPr>
              <p:nvPr/>
            </p:nvSpPr>
            <p:spPr bwMode="auto">
              <a:xfrm>
                <a:off x="4857752" y="2214554"/>
                <a:ext cx="2143140" cy="338554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/>
                <a:r>
                  <a:rPr lang="es-ES" sz="1600" b="1">
                    <a:latin typeface="Arial" pitchFamily="34" charset="0"/>
                    <a:cs typeface="Arial" pitchFamily="34" charset="0"/>
                  </a:rPr>
                  <a:t>ACROCÉNTRICO</a:t>
                </a:r>
              </a:p>
            </p:txBody>
          </p:sp>
          <p:sp>
            <p:nvSpPr>
              <p:cNvPr id="18" name="14 CuadroTexto"/>
              <p:cNvSpPr txBox="1">
                <a:spLocks noChangeArrowheads="1"/>
              </p:cNvSpPr>
              <p:nvPr/>
            </p:nvSpPr>
            <p:spPr bwMode="auto">
              <a:xfrm>
                <a:off x="4857752" y="2571745"/>
                <a:ext cx="2161396" cy="36640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s-ES" sz="1800">
                    <a:latin typeface="Arial" pitchFamily="34" charset="0"/>
                    <a:cs typeface="Arial" pitchFamily="34" charset="0"/>
                  </a:rPr>
                  <a:t>El centrómero esta muy cerca del extremo por lo que la longitud de un brazo es mucho menor que la del otro</a:t>
                </a:r>
                <a:r>
                  <a:rPr lang="es-ES" sz="2000">
                    <a:latin typeface="Arial" pitchFamily="34" charset="0"/>
                    <a:cs typeface="Arial" pitchFamily="34" charset="0"/>
                  </a:rPr>
                  <a:t>. </a:t>
                </a:r>
              </a:p>
              <a:p>
                <a:pPr>
                  <a:buFont typeface="Arial" pitchFamily="34" charset="0"/>
                  <a:buChar char="•"/>
                </a:pPr>
                <a:endParaRPr lang="es-ES" sz="2000">
                  <a:latin typeface="Arial" pitchFamily="34" charset="0"/>
                  <a:cs typeface="Arial" pitchFamily="34" charset="0"/>
                </a:endParaRPr>
              </a:p>
              <a:p>
                <a:pPr>
                  <a:buFont typeface="Arial" pitchFamily="34" charset="0"/>
                  <a:buChar char="•"/>
                </a:pPr>
                <a:endParaRPr lang="es-ES" sz="2000">
                  <a:latin typeface="Arial" pitchFamily="34" charset="0"/>
                  <a:cs typeface="Arial" pitchFamily="34" charset="0"/>
                </a:endParaRPr>
              </a:p>
              <a:p>
                <a:pPr>
                  <a:buFont typeface="Arial" pitchFamily="34" charset="0"/>
                  <a:buChar char="•"/>
                </a:pPr>
                <a:endParaRPr lang="es-ES" sz="2000">
                  <a:latin typeface="Arial" pitchFamily="34" charset="0"/>
                  <a:cs typeface="Arial" pitchFamily="34" charset="0"/>
                </a:endParaRPr>
              </a:p>
              <a:p>
                <a:pPr>
                  <a:buFont typeface="Arial" pitchFamily="34" charset="0"/>
                  <a:buChar char="•"/>
                </a:pPr>
                <a:endParaRPr lang="es-ES" sz="2000">
                  <a:latin typeface="Arial" pitchFamily="34" charset="0"/>
                  <a:cs typeface="Arial" pitchFamily="34" charset="0"/>
                </a:endParaRPr>
              </a:p>
              <a:p>
                <a:endParaRPr lang="es-E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9" name="21 Grupo"/>
          <p:cNvGrpSpPr>
            <a:grpSpLocks/>
          </p:cNvGrpSpPr>
          <p:nvPr/>
        </p:nvGrpSpPr>
        <p:grpSpPr bwMode="auto">
          <a:xfrm>
            <a:off x="6905625" y="2000250"/>
            <a:ext cx="2238375" cy="4240213"/>
            <a:chOff x="6905630" y="2000240"/>
            <a:chExt cx="2095494" cy="4240790"/>
          </a:xfrm>
        </p:grpSpPr>
        <p:pic>
          <p:nvPicPr>
            <p:cNvPr id="20" name="1 Imagen" descr="tipos_crom.jpg"/>
            <p:cNvPicPr>
              <a:picLocks noChangeAspect="1"/>
            </p:cNvPicPr>
            <p:nvPr/>
          </p:nvPicPr>
          <p:blipFill>
            <a:blip r:embed="rId2"/>
            <a:srcRect l="77402" t="14682" r="4483" b="36378"/>
            <a:stretch>
              <a:fillRect/>
            </a:stretch>
          </p:blipFill>
          <p:spPr bwMode="auto">
            <a:xfrm>
              <a:off x="6929454" y="4357694"/>
              <a:ext cx="2071670" cy="1883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1" name="20 Grupo"/>
            <p:cNvGrpSpPr>
              <a:grpSpLocks/>
            </p:cNvGrpSpPr>
            <p:nvPr/>
          </p:nvGrpSpPr>
          <p:grpSpPr bwMode="auto">
            <a:xfrm>
              <a:off x="6905630" y="2000240"/>
              <a:ext cx="2071734" cy="4021585"/>
              <a:chOff x="6929422" y="2143116"/>
              <a:chExt cx="2071734" cy="4021585"/>
            </a:xfrm>
          </p:grpSpPr>
          <p:sp>
            <p:nvSpPr>
              <p:cNvPr id="22" name="15 CuadroTexto"/>
              <p:cNvSpPr txBox="1">
                <a:spLocks noChangeArrowheads="1"/>
              </p:cNvSpPr>
              <p:nvPr/>
            </p:nvSpPr>
            <p:spPr bwMode="auto">
              <a:xfrm>
                <a:off x="6929422" y="2143116"/>
                <a:ext cx="2071734" cy="338554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/>
                <a:r>
                  <a:rPr lang="es-ES" sz="1600" b="1">
                    <a:latin typeface="Arial" pitchFamily="34" charset="0"/>
                    <a:cs typeface="Arial" pitchFamily="34" charset="0"/>
                  </a:rPr>
                  <a:t>TELOCÉNTRICO</a:t>
                </a:r>
                <a:endParaRPr lang="es-ES" sz="18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" name="16 CuadroTexto"/>
              <p:cNvSpPr txBox="1">
                <a:spLocks noChangeArrowheads="1"/>
              </p:cNvSpPr>
              <p:nvPr/>
            </p:nvSpPr>
            <p:spPr bwMode="auto">
              <a:xfrm>
                <a:off x="6969338" y="2500306"/>
                <a:ext cx="2031817" cy="366439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s-ES" sz="1800">
                    <a:latin typeface="Arial" pitchFamily="34" charset="0"/>
                    <a:cs typeface="Arial" pitchFamily="34" charset="0"/>
                  </a:rPr>
                  <a:t>El</a:t>
                </a:r>
                <a:r>
                  <a:rPr lang="es-ES" sz="1800">
                    <a:solidFill>
                      <a:srgbClr val="008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s-ES" sz="1800">
                    <a:latin typeface="Arial" pitchFamily="34" charset="0"/>
                    <a:cs typeface="Arial" pitchFamily="34" charset="0"/>
                  </a:rPr>
                  <a:t>centrómero se sitúa en el extremo del cromosoma, presentando éste un solo brazo.</a:t>
                </a:r>
              </a:p>
              <a:p>
                <a:endParaRPr lang="es-ES" sz="1800">
                  <a:latin typeface="Arial" pitchFamily="34" charset="0"/>
                  <a:cs typeface="Arial" pitchFamily="34" charset="0"/>
                </a:endParaRPr>
              </a:p>
              <a:p>
                <a:pPr>
                  <a:buFont typeface="Arial" pitchFamily="34" charset="0"/>
                  <a:buChar char="•"/>
                </a:pPr>
                <a:endParaRPr lang="es-ES" sz="2000">
                  <a:latin typeface="Arial" pitchFamily="34" charset="0"/>
                  <a:cs typeface="Arial" pitchFamily="34" charset="0"/>
                </a:endParaRPr>
              </a:p>
              <a:p>
                <a:pPr>
                  <a:buFont typeface="Arial" pitchFamily="34" charset="0"/>
                  <a:buChar char="•"/>
                </a:pPr>
                <a:endParaRPr lang="es-ES" sz="2000">
                  <a:latin typeface="Arial" pitchFamily="34" charset="0"/>
                  <a:cs typeface="Arial" pitchFamily="34" charset="0"/>
                </a:endParaRPr>
              </a:p>
              <a:p>
                <a:pPr>
                  <a:buFont typeface="Arial" pitchFamily="34" charset="0"/>
                  <a:buChar char="•"/>
                </a:pPr>
                <a:endParaRPr lang="es-ES" sz="2000">
                  <a:latin typeface="Arial" pitchFamily="34" charset="0"/>
                  <a:cs typeface="Arial" pitchFamily="34" charset="0"/>
                </a:endParaRPr>
              </a:p>
              <a:p>
                <a:pPr>
                  <a:buFont typeface="Arial" pitchFamily="34" charset="0"/>
                  <a:buChar char="•"/>
                </a:pPr>
                <a:endParaRPr lang="es-ES" sz="2000">
                  <a:latin typeface="Arial" pitchFamily="34" charset="0"/>
                  <a:cs typeface="Arial" pitchFamily="34" charset="0"/>
                </a:endParaRPr>
              </a:p>
              <a:p>
                <a:pPr>
                  <a:buFont typeface="Arial" pitchFamily="34" charset="0"/>
                  <a:buChar char="•"/>
                </a:pPr>
                <a:endParaRPr lang="es-E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24" name="AutoShape 1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919538" y="6240463"/>
            <a:ext cx="431800" cy="431800"/>
          </a:xfrm>
          <a:prstGeom prst="actionButtonBeginning">
            <a:avLst/>
          </a:prstGeom>
          <a:solidFill>
            <a:srgbClr val="92D050"/>
          </a:solidFill>
          <a:ln w="25560">
            <a:solidFill>
              <a:srgbClr val="00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 Box 20"/>
          <p:cNvSpPr txBox="1">
            <a:spLocks noChangeArrowheads="1"/>
          </p:cNvSpPr>
          <p:nvPr/>
        </p:nvSpPr>
        <p:spPr bwMode="auto">
          <a:xfrm>
            <a:off x="4356100" y="6308725"/>
            <a:ext cx="2519363" cy="309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ES" sz="1400" b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Volver al menú inicial</a:t>
            </a:r>
          </a:p>
        </p:txBody>
      </p:sp>
      <p:sp>
        <p:nvSpPr>
          <p:cNvPr id="26" name="Text Box 37"/>
          <p:cNvSpPr txBox="1">
            <a:spLocks noChangeArrowheads="1"/>
          </p:cNvSpPr>
          <p:nvPr/>
        </p:nvSpPr>
        <p:spPr bwMode="auto">
          <a:xfrm>
            <a:off x="539750" y="1196975"/>
            <a:ext cx="8429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_tradnl" sz="200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2000">
                <a:latin typeface="Arial" pitchFamily="34" charset="0"/>
                <a:cs typeface="Arial" pitchFamily="34" charset="0"/>
              </a:rPr>
              <a:t>Según la posición del centrómero se distinguen distintos tipos de cromosomas:</a:t>
            </a:r>
          </a:p>
        </p:txBody>
      </p:sp>
      <p:sp>
        <p:nvSpPr>
          <p:cNvPr id="27" name="4 CuadroTexto"/>
          <p:cNvSpPr txBox="1">
            <a:spLocks noChangeArrowheads="1"/>
          </p:cNvSpPr>
          <p:nvPr/>
        </p:nvSpPr>
        <p:spPr bwMode="auto">
          <a:xfrm>
            <a:off x="3059113" y="692150"/>
            <a:ext cx="3787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 u="sng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Tipos de cromosoma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es-ES" dirty="0" smtClean="0"/>
              <a:t>DESEMPAQUETAMIENTO</a:t>
            </a:r>
            <a:endParaRPr lang="es-E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6452" t="5115" r="10753" b="6644"/>
          <a:stretch>
            <a:fillRect/>
          </a:stretch>
        </p:blipFill>
        <p:spPr bwMode="auto">
          <a:xfrm>
            <a:off x="1571604" y="1000108"/>
            <a:ext cx="5500726" cy="5857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2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"/>
          </a:p>
        </p:txBody>
      </p:sp>
      <p:pic>
        <p:nvPicPr>
          <p:cNvPr id="6" name="Picture 1027" descr="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90888" y="-65088"/>
            <a:ext cx="5853112" cy="715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1029"/>
          <p:cNvSpPr txBox="1">
            <a:spLocks noChangeArrowheads="1"/>
          </p:cNvSpPr>
          <p:nvPr/>
        </p:nvSpPr>
        <p:spPr bwMode="auto">
          <a:xfrm>
            <a:off x="0" y="0"/>
            <a:ext cx="3487737" cy="2838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3600" dirty="0">
                <a:latin typeface="Arial" pitchFamily="34" charset="0"/>
              </a:rPr>
              <a:t>Niveles de </a:t>
            </a:r>
          </a:p>
          <a:p>
            <a:r>
              <a:rPr lang="es-ES_tradnl" sz="3600" dirty="0">
                <a:latin typeface="Arial" pitchFamily="34" charset="0"/>
              </a:rPr>
              <a:t>compactación </a:t>
            </a:r>
          </a:p>
          <a:p>
            <a:r>
              <a:rPr lang="es-ES_tradnl" sz="3600" dirty="0">
                <a:latin typeface="Arial" pitchFamily="34" charset="0"/>
              </a:rPr>
              <a:t>del </a:t>
            </a:r>
          </a:p>
          <a:p>
            <a:r>
              <a:rPr lang="es-ES_tradnl" sz="3600" dirty="0">
                <a:latin typeface="Arial" pitchFamily="34" charset="0"/>
              </a:rPr>
              <a:t>DNA </a:t>
            </a:r>
            <a:r>
              <a:rPr lang="es-ES_tradnl" sz="3600" dirty="0" err="1">
                <a:latin typeface="Arial" pitchFamily="34" charset="0"/>
              </a:rPr>
              <a:t>eucariótico</a:t>
            </a:r>
            <a:endParaRPr lang="es-ES_tradnl" sz="3600" dirty="0">
              <a:latin typeface="Arial" pitchFamily="34" charset="0"/>
            </a:endParaRPr>
          </a:p>
          <a:p>
            <a:r>
              <a:rPr lang="es-ES_tradnl" sz="3600" dirty="0">
                <a:latin typeface="Arial" pitchFamily="34" charset="0"/>
              </a:rPr>
              <a:t>(resumen)</a:t>
            </a:r>
            <a:endParaRPr lang="es-ES_tradnl" sz="3200" u="sng" dirty="0">
              <a:solidFill>
                <a:srgbClr val="0000EE"/>
              </a:solidFill>
              <a:latin typeface="Times New Roman" pitchFamily="18" charset="0"/>
            </a:endParaRPr>
          </a:p>
        </p:txBody>
      </p:sp>
      <p:sp>
        <p:nvSpPr>
          <p:cNvPr id="8" name="Text Box 1030"/>
          <p:cNvSpPr txBox="1">
            <a:spLocks noChangeArrowheads="1"/>
          </p:cNvSpPr>
          <p:nvPr/>
        </p:nvSpPr>
        <p:spPr bwMode="auto">
          <a:xfrm>
            <a:off x="73025" y="4953000"/>
            <a:ext cx="27146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2800">
                <a:latin typeface="Arial" pitchFamily="34" charset="0"/>
              </a:rPr>
              <a:t>Nivel de </a:t>
            </a:r>
          </a:p>
          <a:p>
            <a:r>
              <a:rPr lang="es-ES_tradnl" sz="2800">
                <a:latin typeface="Arial" pitchFamily="34" charset="0"/>
              </a:rPr>
              <a:t>compactaci</a:t>
            </a:r>
            <a:r>
              <a:rPr lang="es-ES_tradnl" altLang="ja-JP" sz="2800">
                <a:latin typeface="Arial" pitchFamily="34" charset="0"/>
              </a:rPr>
              <a:t>ón </a:t>
            </a:r>
          </a:p>
          <a:p>
            <a:r>
              <a:rPr lang="es-ES_tradnl" altLang="ja-JP" sz="2800">
                <a:latin typeface="Arial" pitchFamily="34" charset="0"/>
              </a:rPr>
              <a:t>alcanzado:</a:t>
            </a:r>
          </a:p>
          <a:p>
            <a:r>
              <a:rPr lang="es-ES_tradnl" altLang="ja-JP" sz="2800">
                <a:latin typeface="Arial" pitchFamily="34" charset="0"/>
              </a:rPr>
              <a:t>¡50.000 veces!!!</a:t>
            </a:r>
            <a:endParaRPr lang="es-ES_tradnl" sz="28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5715008" y="571480"/>
            <a:ext cx="300039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 smtClean="0"/>
              <a:t>CARIOTIPO  Y CARIOGRAMA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5572132" y="2857496"/>
            <a:ext cx="32861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/>
              <a:t>El cariotipo </a:t>
            </a:r>
            <a:r>
              <a:rPr lang="es-ES" dirty="0" smtClean="0"/>
              <a:t>es la descripción del conjunto de cromosomas (su número, tamaño y forma de los cromosomas, arreglo interno de las diferencias cromáticas de sus regiones)</a:t>
            </a:r>
            <a:endParaRPr lang="es-ES" dirty="0"/>
          </a:p>
        </p:txBody>
      </p:sp>
      <p:pic>
        <p:nvPicPr>
          <p:cNvPr id="1028" name="Picture 4" descr="http://www.ceibal.edu.uy/Articulos/Documents/Ceibal%20Crea%20Corregidos/cromosomas%20y%20mas/Human_male_karyotpe_high_resoluti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285860"/>
            <a:ext cx="4762500" cy="3733800"/>
          </a:xfrm>
          <a:prstGeom prst="rect">
            <a:avLst/>
          </a:prstGeom>
          <a:noFill/>
        </p:spPr>
      </p:pic>
      <p:sp>
        <p:nvSpPr>
          <p:cNvPr id="8" name="7 CuadroTexto"/>
          <p:cNvSpPr txBox="1"/>
          <p:nvPr/>
        </p:nvSpPr>
        <p:spPr>
          <a:xfrm>
            <a:off x="5643570" y="1643050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err="1" smtClean="0"/>
              <a:t>Cariograma</a:t>
            </a:r>
            <a:r>
              <a:rPr lang="es-ES" b="1" dirty="0" smtClean="0"/>
              <a:t> </a:t>
            </a:r>
            <a:r>
              <a:rPr lang="es-ES" dirty="0" smtClean="0"/>
              <a:t>es la presentación ordenada de los cromosomas</a:t>
            </a: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www.scielo.cl/fbpe/img/gbot/v68n2/art23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857232"/>
            <a:ext cx="4505325" cy="3743325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4857752" y="121442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b="1" i="1" dirty="0" smtClean="0"/>
              <a:t>Alstroemeria </a:t>
            </a:r>
            <a:r>
              <a:rPr lang="es-ES" b="1" i="1" dirty="0" err="1" smtClean="0"/>
              <a:t>versicolor</a:t>
            </a:r>
            <a:r>
              <a:rPr lang="es-ES" b="1" i="1" dirty="0" smtClean="0"/>
              <a:t>  </a:t>
            </a:r>
          </a:p>
          <a:p>
            <a:r>
              <a:rPr lang="es-ES" b="1" i="1" dirty="0" err="1" smtClean="0"/>
              <a:t>NC.Gayana</a:t>
            </a:r>
            <a:endParaRPr lang="es-ES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5202704" y="2143116"/>
          <a:ext cx="3941296" cy="4090544"/>
        </p:xfrm>
        <a:graphic>
          <a:graphicData uri="http://schemas.openxmlformats.org/drawingml/2006/table">
            <a:tbl>
              <a:tblPr/>
              <a:tblGrid>
                <a:gridCol w="1970648"/>
                <a:gridCol w="1970648"/>
              </a:tblGrid>
              <a:tr h="458839">
                <a:tc>
                  <a:txBody>
                    <a:bodyPr/>
                    <a:lstStyle/>
                    <a:p>
                      <a:pPr algn="ctr"/>
                      <a:r>
                        <a:rPr lang="es-ES" sz="1300" b="1" dirty="0"/>
                        <a:t>Especie</a:t>
                      </a:r>
                      <a:endParaRPr lang="es-ES" sz="1300" dirty="0"/>
                    </a:p>
                  </a:txBody>
                  <a:tcPr marL="65548" marR="65548" marT="32774" marB="327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300" b="1" dirty="0"/>
                        <a:t>N</a:t>
                      </a:r>
                      <a:r>
                        <a:rPr lang="es-ES" sz="1300" b="1" baseline="30000" dirty="0"/>
                        <a:t>o</a:t>
                      </a:r>
                      <a:r>
                        <a:rPr lang="es-ES" sz="1300" b="1" dirty="0"/>
                        <a:t> Cromosomas</a:t>
                      </a:r>
                      <a:br>
                        <a:rPr lang="es-ES" sz="1300" b="1" dirty="0"/>
                      </a:br>
                      <a:endParaRPr lang="es-ES" sz="1300" dirty="0"/>
                    </a:p>
                  </a:txBody>
                  <a:tcPr marL="65548" marR="65548" marT="32774" marB="327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655484">
                <a:tc>
                  <a:txBody>
                    <a:bodyPr/>
                    <a:lstStyle/>
                    <a:p>
                      <a:pPr algn="ctr"/>
                      <a:r>
                        <a:rPr lang="es-ES" sz="1300"/>
                        <a:t>Hormiga </a:t>
                      </a:r>
                      <a:r>
                        <a:rPr lang="es-ES" sz="1300" i="1"/>
                        <a:t>Myrmecia pilosula</a:t>
                      </a:r>
                      <a:r>
                        <a:rPr lang="es-ES" sz="1300"/>
                        <a:t> macho</a:t>
                      </a:r>
                      <a:br>
                        <a:rPr lang="es-ES" sz="1300"/>
                      </a:br>
                      <a:endParaRPr lang="es-ES" sz="1300"/>
                    </a:p>
                  </a:txBody>
                  <a:tcPr marL="65548" marR="65548" marT="32774" marB="327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300" dirty="0"/>
                        <a:t>1 </a:t>
                      </a:r>
                      <a:br>
                        <a:rPr lang="es-ES" sz="1300" dirty="0"/>
                      </a:br>
                      <a:endParaRPr lang="es-ES" sz="1300" dirty="0"/>
                    </a:p>
                  </a:txBody>
                  <a:tcPr marL="65548" marR="65548" marT="32774" marB="327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655484">
                <a:tc>
                  <a:txBody>
                    <a:bodyPr/>
                    <a:lstStyle/>
                    <a:p>
                      <a:pPr algn="ctr"/>
                      <a:r>
                        <a:rPr lang="es-ES" sz="1300"/>
                        <a:t>Hormiga </a:t>
                      </a:r>
                      <a:r>
                        <a:rPr lang="es-ES" sz="1300" i="1"/>
                        <a:t>Myrmesia pilosula</a:t>
                      </a:r>
                      <a:r>
                        <a:rPr lang="es-ES" sz="1300"/>
                        <a:t> hembra </a:t>
                      </a:r>
                      <a:br>
                        <a:rPr lang="es-ES" sz="1300"/>
                      </a:br>
                      <a:endParaRPr lang="es-ES" sz="1300"/>
                    </a:p>
                  </a:txBody>
                  <a:tcPr marL="65548" marR="65548" marT="32774" marB="327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300" dirty="0"/>
                        <a:t>2</a:t>
                      </a:r>
                    </a:p>
                  </a:txBody>
                  <a:tcPr marL="65548" marR="65548" marT="32774" marB="327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458839">
                <a:tc>
                  <a:txBody>
                    <a:bodyPr/>
                    <a:lstStyle/>
                    <a:p>
                      <a:pPr algn="ctr"/>
                      <a:r>
                        <a:rPr lang="es-ES" sz="1300" dirty="0"/>
                        <a:t>Papa </a:t>
                      </a:r>
                      <a:r>
                        <a:rPr lang="es-ES" sz="1300" i="1" dirty="0" err="1"/>
                        <a:t>Solanun</a:t>
                      </a:r>
                      <a:r>
                        <a:rPr lang="es-ES" sz="1300" i="1" dirty="0"/>
                        <a:t> </a:t>
                      </a:r>
                      <a:r>
                        <a:rPr lang="es-ES" sz="1300" i="1" dirty="0" err="1"/>
                        <a:t>tuberosum</a:t>
                      </a:r>
                      <a:r>
                        <a:rPr lang="es-ES" sz="1300" dirty="0"/>
                        <a:t> </a:t>
                      </a:r>
                    </a:p>
                  </a:txBody>
                  <a:tcPr marL="65548" marR="65548" marT="32774" marB="327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300" dirty="0"/>
                        <a:t>48</a:t>
                      </a:r>
                      <a:br>
                        <a:rPr lang="es-ES" sz="1300" dirty="0"/>
                      </a:br>
                      <a:endParaRPr lang="es-ES" sz="1300" dirty="0"/>
                    </a:p>
                  </a:txBody>
                  <a:tcPr marL="65548" marR="65548" marT="32774" marB="327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458839">
                <a:tc>
                  <a:txBody>
                    <a:bodyPr/>
                    <a:lstStyle/>
                    <a:p>
                      <a:pPr algn="ctr"/>
                      <a:r>
                        <a:rPr lang="es-ES" sz="1300"/>
                        <a:t>Cerdo </a:t>
                      </a:r>
                      <a:r>
                        <a:rPr lang="es-ES" sz="1300" i="1"/>
                        <a:t>Sus scrofa</a:t>
                      </a:r>
                      <a:r>
                        <a:rPr lang="es-ES" sz="1300"/>
                        <a:t/>
                      </a:r>
                      <a:br>
                        <a:rPr lang="es-ES" sz="1300"/>
                      </a:br>
                      <a:endParaRPr lang="es-ES" sz="1300"/>
                    </a:p>
                  </a:txBody>
                  <a:tcPr marL="65548" marR="65548" marT="32774" marB="327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300" dirty="0"/>
                        <a:t>38</a:t>
                      </a:r>
                    </a:p>
                  </a:txBody>
                  <a:tcPr marL="65548" marR="65548" marT="32774" marB="327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458839">
                <a:tc>
                  <a:txBody>
                    <a:bodyPr/>
                    <a:lstStyle/>
                    <a:p>
                      <a:pPr algn="ctr"/>
                      <a:r>
                        <a:rPr lang="es-ES" sz="1300"/>
                        <a:t>Gato </a:t>
                      </a:r>
                      <a:r>
                        <a:rPr lang="es-ES" sz="1300" i="1"/>
                        <a:t>Felix silvestris catus</a:t>
                      </a:r>
                      <a:r>
                        <a:rPr lang="es-ES" sz="1300"/>
                        <a:t/>
                      </a:r>
                      <a:br>
                        <a:rPr lang="es-ES" sz="1300"/>
                      </a:br>
                      <a:endParaRPr lang="es-ES" sz="1300"/>
                    </a:p>
                  </a:txBody>
                  <a:tcPr marL="65548" marR="65548" marT="32774" marB="327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300" dirty="0"/>
                        <a:t>38</a:t>
                      </a:r>
                    </a:p>
                  </a:txBody>
                  <a:tcPr marL="65548" marR="65548" marT="32774" marB="327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458839">
                <a:tc>
                  <a:txBody>
                    <a:bodyPr/>
                    <a:lstStyle/>
                    <a:p>
                      <a:pPr algn="ctr"/>
                      <a:r>
                        <a:rPr lang="es-ES" sz="1300"/>
                        <a:t>Liebre </a:t>
                      </a:r>
                      <a:r>
                        <a:rPr lang="es-ES" sz="1300" i="1"/>
                        <a:t>Lepus europaeus</a:t>
                      </a:r>
                      <a:r>
                        <a:rPr lang="es-ES" sz="1300"/>
                        <a:t/>
                      </a:r>
                      <a:br>
                        <a:rPr lang="es-ES" sz="1300"/>
                      </a:br>
                      <a:endParaRPr lang="es-ES" sz="1300"/>
                    </a:p>
                  </a:txBody>
                  <a:tcPr marL="65548" marR="65548" marT="32774" marB="327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300" dirty="0"/>
                        <a:t>46</a:t>
                      </a:r>
                    </a:p>
                  </a:txBody>
                  <a:tcPr marL="65548" marR="65548" marT="32774" marB="327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458839">
                <a:tc>
                  <a:txBody>
                    <a:bodyPr/>
                    <a:lstStyle/>
                    <a:p>
                      <a:pPr algn="ctr"/>
                      <a:r>
                        <a:rPr lang="es-ES" sz="1300"/>
                        <a:t>Humano </a:t>
                      </a:r>
                      <a:r>
                        <a:rPr lang="es-ES" sz="1300" i="1"/>
                        <a:t>Homo sapiens</a:t>
                      </a:r>
                      <a:r>
                        <a:rPr lang="es-ES" sz="1300"/>
                        <a:t/>
                      </a:r>
                      <a:br>
                        <a:rPr lang="es-ES" sz="1300"/>
                      </a:br>
                      <a:endParaRPr lang="es-ES" sz="1300"/>
                    </a:p>
                  </a:txBody>
                  <a:tcPr marL="65548" marR="65548" marT="32774" marB="327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300" dirty="0"/>
                        <a:t>46 </a:t>
                      </a:r>
                    </a:p>
                  </a:txBody>
                  <a:tcPr marL="65548" marR="65548" marT="32774" marB="327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ES" dirty="0" smtClean="0"/>
              <a:t>Cromosomas</a:t>
            </a:r>
            <a:br>
              <a:rPr lang="es-ES" dirty="0" smtClean="0"/>
            </a:br>
            <a:r>
              <a:rPr lang="es-ES" dirty="0" smtClean="0"/>
              <a:t> bacteriano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6" name="Picture 4" descr="12_04"/>
          <p:cNvPicPr>
            <a:picLocks noChangeAspect="1" noChangeArrowheads="1"/>
          </p:cNvPicPr>
          <p:nvPr/>
        </p:nvPicPr>
        <p:blipFill>
          <a:blip r:embed="rId2"/>
          <a:srcRect b="3073"/>
          <a:stretch>
            <a:fillRect/>
          </a:stretch>
        </p:blipFill>
        <p:spPr bwMode="auto">
          <a:xfrm>
            <a:off x="4929190" y="142852"/>
            <a:ext cx="3557598" cy="635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000232" y="2428868"/>
            <a:ext cx="29114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dirty="0" err="1">
                <a:latin typeface="Arial" pitchFamily="34" charset="0"/>
              </a:rPr>
              <a:t>superenrollamiento</a:t>
            </a:r>
            <a:endParaRPr lang="es-ES_tradnl" dirty="0">
              <a:latin typeface="Arial" pitchFamily="34" charset="0"/>
            </a:endParaRPr>
          </a:p>
          <a:p>
            <a:r>
              <a:rPr lang="es-ES_tradnl" dirty="0">
                <a:latin typeface="Arial" pitchFamily="34" charset="0"/>
              </a:rPr>
              <a:t>(estructura terciaria)</a:t>
            </a:r>
            <a:endParaRPr lang="es-ES_tradnl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4" name="Picture 3" descr="08-00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1020763"/>
            <a:ext cx="8991600" cy="479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584200" y="104775"/>
            <a:ext cx="79771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3200">
                <a:latin typeface="Comic Sans MS" pitchFamily="66" charset="0"/>
              </a:rPr>
              <a:t>Estructura cuaternaria: uni</a:t>
            </a:r>
            <a:r>
              <a:rPr lang="es-ES_tradnl" altLang="ja-JP" sz="3200">
                <a:latin typeface="Comic Sans MS" pitchFamily="66" charset="0"/>
              </a:rPr>
              <a:t>ón a proteínas</a:t>
            </a:r>
            <a:endParaRPr lang="es-ES_tradnl" sz="3200"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541463" y="6110288"/>
            <a:ext cx="40973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2800" b="1">
                <a:solidFill>
                  <a:srgbClr val="E15353"/>
                </a:solidFill>
                <a:latin typeface="Arial" pitchFamily="34" charset="0"/>
              </a:rPr>
              <a:t>cromosoma bacteriano</a:t>
            </a:r>
            <a:endParaRPr lang="es-ES_tradnl" sz="3600">
              <a:latin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319</Words>
  <Application>Microsoft Office PowerPoint</Application>
  <PresentationFormat>Presentación en pantalla (4:3)</PresentationFormat>
  <Paragraphs>76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ESTRUCTURA DEL CROMOSOMA</vt:lpstr>
      <vt:lpstr>Diapositiva 2</vt:lpstr>
      <vt:lpstr>Diapositiva 3</vt:lpstr>
      <vt:lpstr>DESEMPAQUETAMIENTO</vt:lpstr>
      <vt:lpstr>Diapositiva 5</vt:lpstr>
      <vt:lpstr>Diapositiva 6</vt:lpstr>
      <vt:lpstr>Diapositiva 7</vt:lpstr>
      <vt:lpstr>Cromosomas  bacteriano</vt:lpstr>
      <vt:lpstr>Diapositiva 9</vt:lpstr>
    </vt:vector>
  </TitlesOfParts>
  <Company>RevolucionUnattended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ESTRUCTURA DEL CROMOSOMA</dc:title>
  <dc:creator>Usuario</dc:creator>
  <cp:lastModifiedBy>Usuario</cp:lastModifiedBy>
  <cp:revision>4</cp:revision>
  <dcterms:created xsi:type="dcterms:W3CDTF">2013-08-20T01:15:01Z</dcterms:created>
  <dcterms:modified xsi:type="dcterms:W3CDTF">2013-08-20T01:41:47Z</dcterms:modified>
</cp:coreProperties>
</file>